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1" r:id="rId2"/>
    <p:sldId id="272" r:id="rId3"/>
    <p:sldId id="274" r:id="rId4"/>
    <p:sldId id="275" r:id="rId5"/>
    <p:sldId id="257" r:id="rId6"/>
    <p:sldId id="258" r:id="rId7"/>
    <p:sldId id="261" r:id="rId8"/>
    <p:sldId id="287" r:id="rId9"/>
    <p:sldId id="263" r:id="rId10"/>
    <p:sldId id="282" r:id="rId11"/>
    <p:sldId id="283" r:id="rId12"/>
    <p:sldId id="284" r:id="rId13"/>
    <p:sldId id="285" r:id="rId14"/>
    <p:sldId id="286" r:id="rId15"/>
    <p:sldId id="281" r:id="rId16"/>
    <p:sldId id="289" r:id="rId17"/>
    <p:sldId id="291" r:id="rId18"/>
    <p:sldId id="27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69795" autoAdjust="0"/>
  </p:normalViewPr>
  <p:slideViewPr>
    <p:cSldViewPr snapToGrid="0" snapToObjects="1">
      <p:cViewPr>
        <p:scale>
          <a:sx n="176" d="100"/>
          <a:sy n="176" d="100"/>
        </p:scale>
        <p:origin x="632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36289-6643-2D4F-A75D-80CA35D2D360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85C82-8E05-0841-9E4B-36034FE5C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Substorm‑time injections and scattering in the plasma sheet drive strong, structured precipitation that imprints on magnetic latitude (MLAT) and magnetic local time (MLT)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85C82-8E05-0841-9E4B-36034FE5C6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5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8GL078631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hyperlink" Target="https://doi.org/10.1029/2024GL109227" TargetMode="External"/><Relationship Id="rId4" Type="http://schemas.openxmlformats.org/officeDocument/2006/relationships/hyperlink" Target="https://doi.org/10.1029/2023JA03235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Peculiarities of precipitating electron spectra : DMPS &amp; ELFIN combined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t>SPARTHB</a:t>
            </a:r>
            <a:br/>
            <a:br/>
            <a:r>
              <a:t>Zijin Zhang</a:t>
            </a:r>
            <a:br/>
            <a:r>
              <a:t>Anton V. Artemyev</a:t>
            </a:r>
            <a:br/>
            <a:r>
              <a:t>Vassilis Angelopoulos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2025-10-17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./figures/n_mlt_mlat.png">
            <a:extLst>
              <a:ext uri="{FF2B5EF4-FFF2-40B4-BE49-F238E27FC236}">
                <a16:creationId xmlns:a16="http://schemas.microsoft.com/office/drawing/2014/main" id="{69CB4A04-4A2E-80C3-2E83-4130A14BC38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r="65369"/>
          <a:stretch>
            <a:fillRect/>
          </a:stretch>
        </p:blipFill>
        <p:spPr bwMode="auto">
          <a:xfrm>
            <a:off x="7018867" y="3041462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E29E-ABD0-89D7-4E4F-1ADB54F7F513}"/>
              </a:ext>
            </a:extLst>
          </p:cNvPr>
          <p:cNvSpPr/>
          <p:nvPr/>
        </p:nvSpPr>
        <p:spPr>
          <a:xfrm>
            <a:off x="8191453" y="3534525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1EF69-2007-75F5-4B23-E8F3B7AF6D37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Post-midnight plasma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A6313-5BEE-970F-E2D9-BF37A389BF11}"/>
              </a:ext>
            </a:extLst>
          </p:cNvPr>
          <p:cNvSpPr txBox="1"/>
          <p:nvPr/>
        </p:nvSpPr>
        <p:spPr>
          <a:xfrm>
            <a:off x="395732" y="3267987"/>
            <a:ext cx="5683682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Two component population with clear separation of thermal (plasma sheet) electrons (&lt;10keV) and power-law tail of energetic population, </a:t>
            </a:r>
            <a:r>
              <a:rPr lang="en-US" sz="2000" i="1" dirty="0"/>
              <a:t>J</a:t>
            </a:r>
            <a:r>
              <a:rPr lang="en-US" sz="2000" dirty="0"/>
              <a:t>~</a:t>
            </a:r>
            <a:r>
              <a:rPr lang="en-US" sz="2000" i="1" dirty="0"/>
              <a:t>E</a:t>
            </a:r>
            <a:r>
              <a:rPr lang="en-US" sz="2000" baseline="30000" dirty="0">
                <a:solidFill>
                  <a:srgbClr val="C00000"/>
                </a:solidFill>
              </a:rPr>
              <a:t>-4.5</a:t>
            </a:r>
            <a:endParaRPr lang="en-US" sz="1600" baseline="30000" dirty="0">
              <a:solidFill>
                <a:srgbClr val="C00000"/>
              </a:solidFill>
            </a:endParaRPr>
          </a:p>
          <a:p>
            <a:endParaRPr lang="en-US" sz="160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increases with AE* increasing from &lt;100nT to [100,300] </a:t>
            </a:r>
            <a:r>
              <a:rPr lang="en-US" sz="1600" dirty="0" err="1"/>
              <a:t>nT</a:t>
            </a:r>
            <a:r>
              <a:rPr lang="en-US" sz="1600" dirty="0"/>
              <a:t> (Too small statistics for AE*&gt;300nT)</a:t>
            </a:r>
          </a:p>
        </p:txBody>
      </p:sp>
      <p:pic>
        <p:nvPicPr>
          <p:cNvPr id="4" name="Picture 1" descr="./figures/energy_spectra_mlt_mlat.png">
            <a:extLst>
              <a:ext uri="{FF2B5EF4-FFF2-40B4-BE49-F238E27FC236}">
                <a16:creationId xmlns:a16="http://schemas.microsoft.com/office/drawing/2014/main" id="{FA9022C2-2163-F3A9-DCA5-566ED18F50D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b="80383"/>
          <a:stretch>
            <a:fillRect/>
          </a:stretch>
        </p:blipFill>
        <p:spPr bwMode="auto">
          <a:xfrm>
            <a:off x="34531" y="673948"/>
            <a:ext cx="9109469" cy="21463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DDBFF-4432-46D4-1A26-3CADCB78339A}"/>
              </a:ext>
            </a:extLst>
          </p:cNvPr>
          <p:cNvSpPr txBox="1"/>
          <p:nvPr/>
        </p:nvSpPr>
        <p:spPr>
          <a:xfrm>
            <a:off x="4038569" y="2816554"/>
            <a:ext cx="1101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(keV)</a:t>
            </a:r>
          </a:p>
        </p:txBody>
      </p:sp>
    </p:spTree>
    <p:extLst>
      <p:ext uri="{BB962C8B-B14F-4D97-AF65-F5344CB8AC3E}">
        <p14:creationId xmlns:p14="http://schemas.microsoft.com/office/powerpoint/2010/main" val="417567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./figures/n_mlt_mlat.png">
            <a:extLst>
              <a:ext uri="{FF2B5EF4-FFF2-40B4-BE49-F238E27FC236}">
                <a16:creationId xmlns:a16="http://schemas.microsoft.com/office/drawing/2014/main" id="{4B8AB183-B4A8-AF87-0D2D-76D80F0B3AC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r="65369"/>
          <a:stretch>
            <a:fillRect/>
          </a:stretch>
        </p:blipFill>
        <p:spPr bwMode="auto">
          <a:xfrm>
            <a:off x="6724094" y="3065272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957361-F6B6-F24B-0203-8DDA1D1C3A40}"/>
              </a:ext>
            </a:extLst>
          </p:cNvPr>
          <p:cNvSpPr/>
          <p:nvPr/>
        </p:nvSpPr>
        <p:spPr>
          <a:xfrm>
            <a:off x="7896680" y="355833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186728-A06C-93EF-3D51-EA34EC28164A}"/>
              </a:ext>
            </a:extLst>
          </p:cNvPr>
          <p:cNvSpPr/>
          <p:nvPr/>
        </p:nvSpPr>
        <p:spPr>
          <a:xfrm>
            <a:off x="8151277" y="3742111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55220-E252-783A-7EAA-24FE6D0C4D81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Dawn-side plasma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964C4-A59B-0196-22BE-B3D356F56BF5}"/>
              </a:ext>
            </a:extLst>
          </p:cNvPr>
          <p:cNvSpPr txBox="1"/>
          <p:nvPr/>
        </p:nvSpPr>
        <p:spPr>
          <a:xfrm>
            <a:off x="439154" y="3065272"/>
            <a:ext cx="5865393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Two component population with clear separation of thermal (plasma sheet) electrons (&lt;10keV) and power-law tail of energetic population, </a:t>
            </a:r>
            <a:r>
              <a:rPr lang="en-US" sz="2000" i="1" dirty="0"/>
              <a:t>J</a:t>
            </a:r>
            <a:r>
              <a:rPr lang="en-US" sz="2000" dirty="0"/>
              <a:t>~</a:t>
            </a:r>
            <a:r>
              <a:rPr lang="en-US" sz="2000" i="1" dirty="0"/>
              <a:t>E</a:t>
            </a:r>
            <a:r>
              <a:rPr lang="en-US" sz="2000" baseline="30000" dirty="0">
                <a:solidFill>
                  <a:srgbClr val="C00000"/>
                </a:solidFill>
              </a:rPr>
              <a:t>-4.5</a:t>
            </a:r>
          </a:p>
          <a:p>
            <a:endParaRPr lang="en-US" sz="1600" baseline="30000" dirty="0">
              <a:solidFill>
                <a:srgbClr val="C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increases with AE* increasing to *&gt;300nT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First component becomes flatter and |slope| decreases.</a:t>
            </a:r>
          </a:p>
        </p:txBody>
      </p:sp>
      <p:pic>
        <p:nvPicPr>
          <p:cNvPr id="4" name="Picture 1" descr="./figures/energy_spectra_mlt_mlat.png">
            <a:extLst>
              <a:ext uri="{FF2B5EF4-FFF2-40B4-BE49-F238E27FC236}">
                <a16:creationId xmlns:a16="http://schemas.microsoft.com/office/drawing/2014/main" id="{34BE7A51-8C3C-4126-3934-8FA23057193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9587" b="60769"/>
          <a:stretch>
            <a:fillRect/>
          </a:stretch>
        </p:blipFill>
        <p:spPr bwMode="auto">
          <a:xfrm>
            <a:off x="68870" y="601743"/>
            <a:ext cx="9006260" cy="21248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065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8311-05CB-44E1-E6C5-95805888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5B437502-C124-D600-8CD7-F8B38E56600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r="65369"/>
          <a:stretch>
            <a:fillRect/>
          </a:stretch>
        </p:blipFill>
        <p:spPr bwMode="auto">
          <a:xfrm>
            <a:off x="7079026" y="3382946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25F767-F38B-E873-FABF-D7B441664C6C}"/>
              </a:ext>
            </a:extLst>
          </p:cNvPr>
          <p:cNvSpPr/>
          <p:nvPr/>
        </p:nvSpPr>
        <p:spPr>
          <a:xfrm>
            <a:off x="8251612" y="387600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13EC0-0F9F-72AF-9061-7BAAFB846299}"/>
              </a:ext>
            </a:extLst>
          </p:cNvPr>
          <p:cNvSpPr/>
          <p:nvPr/>
        </p:nvSpPr>
        <p:spPr>
          <a:xfrm>
            <a:off x="8506209" y="4059785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F1764-6DC1-1492-BA53-0A13A4C8010A}"/>
              </a:ext>
            </a:extLst>
          </p:cNvPr>
          <p:cNvSpPr/>
          <p:nvPr/>
        </p:nvSpPr>
        <p:spPr>
          <a:xfrm>
            <a:off x="8506209" y="4341725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AEC3E-850A-0DD6-5F5E-A6B2C33F1B99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Dawn-side outer radiation belt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13D0F-697B-B420-8283-E923521EB03C}"/>
              </a:ext>
            </a:extLst>
          </p:cNvPr>
          <p:cNvSpPr txBox="1"/>
          <p:nvPr/>
        </p:nvSpPr>
        <p:spPr>
          <a:xfrm>
            <a:off x="439154" y="3065272"/>
            <a:ext cx="6639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Two populations of electrons are not well seen in quite time, but more evident during high AE* (maybe due to injection of plasma sheet electrons)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Energetic component has a power law tail with  </a:t>
            </a:r>
            <a:r>
              <a:rPr lang="en-US" sz="2400" i="1" dirty="0"/>
              <a:t>J</a:t>
            </a:r>
            <a:r>
              <a:rPr lang="en-US" sz="2400" dirty="0"/>
              <a:t>~</a:t>
            </a:r>
            <a:r>
              <a:rPr lang="en-US" sz="2400" i="1" dirty="0"/>
              <a:t>E</a:t>
            </a:r>
            <a:r>
              <a:rPr lang="en-US" sz="2400" i="1" baseline="30000" dirty="0">
                <a:solidFill>
                  <a:srgbClr val="C00000"/>
                </a:solidFill>
              </a:rPr>
              <a:t>-</a:t>
            </a:r>
            <a:r>
              <a:rPr lang="en-US" sz="2400" baseline="30000" dirty="0">
                <a:solidFill>
                  <a:srgbClr val="C00000"/>
                </a:solidFill>
              </a:rPr>
              <a:t>3</a:t>
            </a:r>
            <a:r>
              <a:rPr lang="en-US" sz="2000" baseline="30000" dirty="0"/>
              <a:t> </a:t>
            </a:r>
            <a:r>
              <a:rPr lang="en-US" sz="1600" dirty="0"/>
              <a:t>(harder than in plasma sheet)</a:t>
            </a:r>
            <a:endParaRPr lang="en-US" sz="160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is about ~90%</a:t>
            </a:r>
          </a:p>
        </p:txBody>
      </p:sp>
      <p:pic>
        <p:nvPicPr>
          <p:cNvPr id="9" name="Picture 1" descr="./figures/energy_spectra_mlt_mlat.png">
            <a:extLst>
              <a:ext uri="{FF2B5EF4-FFF2-40B4-BE49-F238E27FC236}">
                <a16:creationId xmlns:a16="http://schemas.microsoft.com/office/drawing/2014/main" id="{82D81A57-EC3B-9934-69F4-62125A7FC27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39530" b="41127"/>
          <a:stretch>
            <a:fillRect/>
          </a:stretch>
        </p:blipFill>
        <p:spPr bwMode="auto">
          <a:xfrm>
            <a:off x="0" y="592850"/>
            <a:ext cx="9168665" cy="21300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566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11C3A-E107-3BD3-2851-632D52B4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1D0F0E44-B14D-8F9E-BD0F-C13EE08D60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65369"/>
          <a:stretch>
            <a:fillRect/>
          </a:stretch>
        </p:blipFill>
        <p:spPr bwMode="auto">
          <a:xfrm>
            <a:off x="6946678" y="3256616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6E935-E5F7-7B0F-93B8-8056DCED787D}"/>
              </a:ext>
            </a:extLst>
          </p:cNvPr>
          <p:cNvSpPr/>
          <p:nvPr/>
        </p:nvSpPr>
        <p:spPr>
          <a:xfrm>
            <a:off x="8119264" y="3749678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E831B-207C-00DE-F578-350F67B40F43}"/>
              </a:ext>
            </a:extLst>
          </p:cNvPr>
          <p:cNvSpPr/>
          <p:nvPr/>
        </p:nvSpPr>
        <p:spPr>
          <a:xfrm>
            <a:off x="8373861" y="393345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917E-0594-5B73-5D0C-BE2CFC722CFC}"/>
              </a:ext>
            </a:extLst>
          </p:cNvPr>
          <p:cNvSpPr/>
          <p:nvPr/>
        </p:nvSpPr>
        <p:spPr>
          <a:xfrm>
            <a:off x="8373861" y="4215394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D0F2E-6AED-C5CB-9D6B-CBC4E56E09F0}"/>
              </a:ext>
            </a:extLst>
          </p:cNvPr>
          <p:cNvSpPr/>
          <p:nvPr/>
        </p:nvSpPr>
        <p:spPr>
          <a:xfrm>
            <a:off x="7262237" y="4177743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3DB6-31F9-ED00-8349-2897B7A0A65D}"/>
              </a:ext>
            </a:extLst>
          </p:cNvPr>
          <p:cNvSpPr txBox="1"/>
          <p:nvPr/>
        </p:nvSpPr>
        <p:spPr>
          <a:xfrm>
            <a:off x="1882941" y="108284"/>
            <a:ext cx="5378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Day-side outer radiation belt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5DCD2-853B-623C-0350-A2E71274A453}"/>
              </a:ext>
            </a:extLst>
          </p:cNvPr>
          <p:cNvSpPr txBox="1"/>
          <p:nvPr/>
        </p:nvSpPr>
        <p:spPr>
          <a:xfrm>
            <a:off x="439154" y="2879496"/>
            <a:ext cx="5840551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Thermal electron population has quite small energies (&lt;1keV), whereas the energetic population contribute to more than 90% of energetic fluxes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Energetic component has a power law tail with  </a:t>
            </a:r>
            <a:r>
              <a:rPr lang="en-US" sz="1600" i="1" dirty="0"/>
              <a:t>J</a:t>
            </a:r>
            <a:r>
              <a:rPr lang="en-US" sz="1600" dirty="0"/>
              <a:t>~</a:t>
            </a:r>
            <a:r>
              <a:rPr lang="en-US" sz="1600" i="1" dirty="0"/>
              <a:t>E</a:t>
            </a:r>
            <a:r>
              <a:rPr lang="en-US" sz="1600" baseline="30000" dirty="0">
                <a:solidFill>
                  <a:srgbClr val="C00000"/>
                </a:solidFill>
              </a:rPr>
              <a:t>-3</a:t>
            </a:r>
            <a:r>
              <a:rPr lang="en-US" sz="1600" baseline="30000" dirty="0"/>
              <a:t> </a:t>
            </a:r>
            <a:r>
              <a:rPr lang="en-US" sz="1600" dirty="0"/>
              <a:t>(harder than in plasma sheet)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baseline="30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Contribution of energetic particles into the total energy flux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increases to ~100% for high AE*&gt;300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072B-B910-648E-2BD5-E95FBBFC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813" b="21224"/>
          <a:stretch>
            <a:fillRect/>
          </a:stretch>
        </p:blipFill>
        <p:spPr>
          <a:xfrm>
            <a:off x="0" y="680286"/>
            <a:ext cx="8981078" cy="2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8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0D9A-3BD9-FD3F-694D-ED638876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/figures/n_mlt_mlat.png">
            <a:extLst>
              <a:ext uri="{FF2B5EF4-FFF2-40B4-BE49-F238E27FC236}">
                <a16:creationId xmlns:a16="http://schemas.microsoft.com/office/drawing/2014/main" id="{DB0CA1C9-06CF-4D16-7368-5571B999B2C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r="65369"/>
          <a:stretch>
            <a:fillRect/>
          </a:stretch>
        </p:blipFill>
        <p:spPr bwMode="auto">
          <a:xfrm>
            <a:off x="7178029" y="3027030"/>
            <a:ext cx="1871831" cy="1626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D81CFD-B68D-2D99-CABE-F264C9F3B9CD}"/>
              </a:ext>
            </a:extLst>
          </p:cNvPr>
          <p:cNvSpPr/>
          <p:nvPr/>
        </p:nvSpPr>
        <p:spPr>
          <a:xfrm>
            <a:off x="8350615" y="3520093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5EE4B-E500-9139-6A9C-00FFE78A4E05}"/>
              </a:ext>
            </a:extLst>
          </p:cNvPr>
          <p:cNvSpPr/>
          <p:nvPr/>
        </p:nvSpPr>
        <p:spPr>
          <a:xfrm>
            <a:off x="8605212" y="370386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0BF11-9328-C653-938F-9A1A7D583E1C}"/>
              </a:ext>
            </a:extLst>
          </p:cNvPr>
          <p:cNvSpPr/>
          <p:nvPr/>
        </p:nvSpPr>
        <p:spPr>
          <a:xfrm>
            <a:off x="8605212" y="3985809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1453B-DA6A-1EC4-143D-A901569AAFF6}"/>
              </a:ext>
            </a:extLst>
          </p:cNvPr>
          <p:cNvSpPr/>
          <p:nvPr/>
        </p:nvSpPr>
        <p:spPr>
          <a:xfrm>
            <a:off x="7493588" y="3948157"/>
            <a:ext cx="129092" cy="118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CEAA4-5373-230B-F629-A1E6D34D0B26}"/>
              </a:ext>
            </a:extLst>
          </p:cNvPr>
          <p:cNvSpPr/>
          <p:nvPr/>
        </p:nvSpPr>
        <p:spPr>
          <a:xfrm>
            <a:off x="7735634" y="3763036"/>
            <a:ext cx="129092" cy="1183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985AA-2B15-E95D-EFDB-CA269085990E}"/>
              </a:ext>
            </a:extLst>
          </p:cNvPr>
          <p:cNvSpPr txBox="1"/>
          <p:nvPr/>
        </p:nvSpPr>
        <p:spPr>
          <a:xfrm>
            <a:off x="378995" y="108284"/>
            <a:ext cx="8301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Pre-midnight plasma sheet/outer radiation belt transition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8E45F-47BF-8F03-B265-CD8748501504}"/>
              </a:ext>
            </a:extLst>
          </p:cNvPr>
          <p:cNvSpPr txBox="1"/>
          <p:nvPr/>
        </p:nvSpPr>
        <p:spPr>
          <a:xfrm>
            <a:off x="439154" y="3065273"/>
            <a:ext cx="6484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Thermal electron population has quite small energies (&lt;1keV), whereas the energetic population contribute to more than 95% of energetic fluxes (</a:t>
            </a:r>
            <a:r>
              <a:rPr lang="en-US" sz="1600" i="1" dirty="0" err="1"/>
              <a:t>JE</a:t>
            </a:r>
            <a:r>
              <a:rPr lang="en-US" sz="1600" baseline="-25000" dirty="0" err="1">
                <a:latin typeface="Symbol" panose="05050102010706020507" pitchFamily="18" charset="2"/>
              </a:rPr>
              <a:t>k</a:t>
            </a:r>
            <a:r>
              <a:rPr lang="en-US" sz="1600" dirty="0"/>
              <a:t>/</a:t>
            </a:r>
            <a:r>
              <a:rPr lang="en-US" sz="1600" i="1" dirty="0" err="1"/>
              <a:t>JE</a:t>
            </a:r>
            <a:r>
              <a:rPr lang="en-US" sz="1600" baseline="-25000" dirty="0" err="1"/>
              <a:t>total</a:t>
            </a:r>
            <a:r>
              <a:rPr lang="en-US" sz="1600" dirty="0"/>
              <a:t>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Energetic component has a power law tail with </a:t>
            </a:r>
            <a:r>
              <a:rPr lang="en-US" sz="2000" i="1" dirty="0"/>
              <a:t>J</a:t>
            </a:r>
            <a:r>
              <a:rPr lang="en-US" sz="2000" dirty="0"/>
              <a:t>~</a:t>
            </a:r>
            <a:r>
              <a:rPr lang="en-US" sz="2000" i="1" dirty="0"/>
              <a:t>E</a:t>
            </a:r>
            <a:r>
              <a:rPr lang="en-US" sz="2000" baseline="30000" dirty="0">
                <a:solidFill>
                  <a:srgbClr val="C00000"/>
                </a:solidFill>
              </a:rPr>
              <a:t>-3.5</a:t>
            </a:r>
            <a:r>
              <a:rPr lang="en-US" sz="2000" baseline="30000" dirty="0"/>
              <a:t> </a:t>
            </a:r>
            <a:r>
              <a:rPr lang="en-US" sz="1600" dirty="0"/>
              <a:t>(comparable to the day-side radiation belt)</a:t>
            </a:r>
            <a:endParaRPr lang="en-US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4506CF-CB6C-39E5-9C45-F76BEC37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61"/>
          <a:stretch>
            <a:fillRect/>
          </a:stretch>
        </p:blipFill>
        <p:spPr>
          <a:xfrm>
            <a:off x="72158" y="583936"/>
            <a:ext cx="9071842" cy="22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E057E-8F0B-718D-7DC6-D416CDBD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C9636-1A5E-2A07-1F4B-8D200A010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47" y="241923"/>
            <a:ext cx="8302976" cy="3518297"/>
          </a:xfrm>
        </p:spPr>
        <p:txBody>
          <a:bodyPr>
            <a:normAutofit/>
          </a:bodyPr>
          <a:lstStyle/>
          <a:p>
            <a:pPr lvl="0">
              <a:spcBef>
                <a:spcPts val="3000"/>
              </a:spcBef>
            </a:pPr>
            <a:r>
              <a:rPr lang="en-US" sz="2400" b="1" dirty="0"/>
              <a:t>Contribution of kappa distribution to Integrated flux</a:t>
            </a:r>
            <a:endParaRPr sz="2400" b="1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8714F25-4978-C2C5-389C-20D41A1E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815"/>
          <a:stretch>
            <a:fillRect/>
          </a:stretch>
        </p:blipFill>
        <p:spPr>
          <a:xfrm>
            <a:off x="1" y="3760220"/>
            <a:ext cx="8743276" cy="378524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32046E45-556E-A977-80B3-62EB64D7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205"/>
          <a:stretch>
            <a:fillRect/>
          </a:stretch>
        </p:blipFill>
        <p:spPr>
          <a:xfrm>
            <a:off x="0" y="1420808"/>
            <a:ext cx="8743276" cy="23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6822-DBC9-2FEB-44B9-C4552453D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BBA1E-711F-3553-0419-83736CC3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2198"/>
            <a:ext cx="1942163" cy="5434371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800" b="1" dirty="0"/>
              <a:t>Integrated </a:t>
            </a:r>
            <a:r>
              <a:rPr lang="en-US" sz="1800" b="1" dirty="0"/>
              <a:t>F</a:t>
            </a:r>
            <a:r>
              <a:rPr sz="1800" b="1" dirty="0"/>
              <a:t>luxes</a:t>
            </a:r>
            <a:r>
              <a:rPr lang="en-US" sz="1800" b="1" dirty="0"/>
              <a:t> and Ratio in Different AE regime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7A74D078-103F-B079-AE47-39321D5C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89" y="92169"/>
            <a:ext cx="7084511" cy="49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1F133-FB95-6AF5-846A-80FB0F71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D3CFF-0DCA-A202-BB46-E9EA2935B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2198"/>
            <a:ext cx="4439796" cy="5434371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800" b="1" dirty="0"/>
              <a:t>Integrated </a:t>
            </a:r>
            <a:r>
              <a:rPr lang="en-US" sz="1800" b="1" dirty="0"/>
              <a:t>F</a:t>
            </a:r>
            <a:r>
              <a:rPr sz="1800" b="1" dirty="0"/>
              <a:t>luxes</a:t>
            </a:r>
            <a:r>
              <a:rPr lang="en-US" sz="1800" b="1" dirty="0"/>
              <a:t> and Ratio for energetic electrons (E&gt;30 keV)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817961D-F1C9-6707-502D-4D1455F1507D}"/>
              </a:ext>
            </a:extLst>
          </p:cNvPr>
          <p:cNvSpPr txBox="1">
            <a:spLocks/>
          </p:cNvSpPr>
          <p:nvPr/>
        </p:nvSpPr>
        <p:spPr>
          <a:xfrm>
            <a:off x="5087957" y="162198"/>
            <a:ext cx="1942163" cy="543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sz="1800" b="1" dirty="0"/>
              <a:t>Fitting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9EC0-ED1A-2520-1BAD-1CFE231F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06" t="311"/>
          <a:stretch>
            <a:fillRect/>
          </a:stretch>
        </p:blipFill>
        <p:spPr>
          <a:xfrm>
            <a:off x="4989281" y="840120"/>
            <a:ext cx="3613533" cy="4141182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C7AD10F2-00E0-8CCB-B548-0BD5817D4A09}"/>
              </a:ext>
            </a:extLst>
          </p:cNvPr>
          <p:cNvSpPr/>
          <p:nvPr/>
        </p:nvSpPr>
        <p:spPr>
          <a:xfrm>
            <a:off x="4704205" y="602655"/>
            <a:ext cx="3226345" cy="454084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E196B-12FE-884C-4A83-34D0105C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4" y="840120"/>
            <a:ext cx="4630141" cy="43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48473"/>
            <a:ext cx="2034503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" y="1063228"/>
            <a:ext cx="5050715" cy="396024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dirty="0"/>
              <a:t>The two‑component fit captures a soft low‑energy spectrum and a harder high‑energy tail, enabling integrated flux estimates</a:t>
            </a:r>
            <a:r>
              <a:rPr lang="en-US" dirty="0"/>
              <a:t> from 30</a:t>
            </a:r>
            <a:r>
              <a:rPr dirty="0"/>
              <a:t> to 1</a:t>
            </a:r>
            <a:r>
              <a:rPr lang="en-US" dirty="0"/>
              <a:t>0</a:t>
            </a:r>
            <a:r>
              <a:rPr dirty="0"/>
              <a:t>00~ keV energies while remaining anchored by DMSP at lower energies.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Energetic electrons mostly contribute to </a:t>
            </a:r>
            <a:br>
              <a:rPr lang="en-US" dirty="0"/>
            </a:br>
            <a:r>
              <a:rPr lang="en-US" dirty="0"/>
              <a:t>the total energy flux in the pre-midnight sector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AE‑dependent morphology agrees with the expected night‑side substorm precipitation and supports the use of activity‑conditioned parameterizations.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FD86C1-BBE0-3C3C-543A-4D20F82FFD77}"/>
                  </a:ext>
                </a:extLst>
              </p:cNvPr>
              <p:cNvSpPr txBox="1"/>
              <p:nvPr/>
            </p:nvSpPr>
            <p:spPr>
              <a:xfrm>
                <a:off x="5089656" y="3734426"/>
                <a:ext cx="405434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:r>
                  <a:rPr lang="en-US" sz="800" dirty="0"/>
                  <a:t>Espinoza, C. M., M. Stepanova, P. S. Moya, E. E. Antonova, and J. A. Valdivia. 2018. “Ion and Electron </a:t>
                </a:r>
                <a14:m>
                  <m:oMath xmlns:m="http://schemas.openxmlformats.org/officeDocument/2006/math">
                    <m:r>
                      <a:rPr lang="en-US" sz="80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800" dirty="0"/>
                  <a:t> Distribution Functions Along the Plasma Sheet.” </a:t>
                </a:r>
                <a:r>
                  <a:rPr lang="en-US" sz="800" i="1" dirty="0"/>
                  <a:t>Geophysical Research Letters</a:t>
                </a:r>
                <a:r>
                  <a:rPr lang="en-US" sz="800" dirty="0"/>
                  <a:t> 45 (13): 6362–70. </a:t>
                </a:r>
                <a:r>
                  <a:rPr lang="en-US" sz="800" dirty="0">
                    <a:hlinkClick r:id="rId3"/>
                  </a:rPr>
                  <a:t>https://doi.org/10.1029/2018GL078631</a:t>
                </a:r>
                <a:r>
                  <a:rPr lang="en-US" sz="8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800" dirty="0"/>
                  <a:t>Wang, Xin, Lei Cai, Anita </a:t>
                </a:r>
                <a:r>
                  <a:rPr lang="en-US" sz="800" dirty="0" err="1"/>
                  <a:t>Aikio</a:t>
                </a:r>
                <a:r>
                  <a:rPr lang="en-US" sz="800" dirty="0"/>
                  <a:t>, Heikki </a:t>
                </a:r>
                <a:r>
                  <a:rPr lang="en-US" sz="800" dirty="0" err="1"/>
                  <a:t>Vanhamäki</a:t>
                </a:r>
                <a:r>
                  <a:rPr lang="en-US" sz="800" dirty="0"/>
                  <a:t>, Ilkka Virtanen, Yongliang Zhang, </a:t>
                </a:r>
                <a:r>
                  <a:rPr lang="en-US" sz="800" dirty="0" err="1"/>
                  <a:t>Bingxian</a:t>
                </a:r>
                <a:r>
                  <a:rPr lang="en-US" sz="800" dirty="0"/>
                  <a:t> Luo, and </a:t>
                </a:r>
                <a:r>
                  <a:rPr lang="en-US" sz="800" dirty="0" err="1"/>
                  <a:t>Siqing</a:t>
                </a:r>
                <a:r>
                  <a:rPr lang="en-US" sz="800" dirty="0"/>
                  <a:t> Liu. 2024. “Ionospheric </a:t>
                </a:r>
                <a:r>
                  <a:rPr lang="en-US" sz="800" dirty="0" err="1"/>
                  <a:t>Conductances</a:t>
                </a:r>
                <a:r>
                  <a:rPr lang="en-US" sz="800" dirty="0"/>
                  <a:t> Due To Electron and Ion Precipitations: A Comparison Between EISCAT and DMSP Estimates.” </a:t>
                </a:r>
                <a:r>
                  <a:rPr lang="en-US" sz="800" i="1" dirty="0"/>
                  <a:t>Journal of Geophysical Research: Space Physics</a:t>
                </a:r>
                <a:r>
                  <a:rPr lang="en-US" sz="800" dirty="0"/>
                  <a:t> 129 (2): e2023JA032354. </a:t>
                </a:r>
                <a:r>
                  <a:rPr lang="en-US" sz="800" dirty="0">
                    <a:hlinkClick r:id="rId4"/>
                  </a:rPr>
                  <a:t>https://doi.org/10.1029/2023JA032354</a:t>
                </a:r>
                <a:r>
                  <a:rPr lang="en-US" sz="8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800" dirty="0"/>
                  <a:t>Zou, Ying, Xiao-Jia Zhang, Anton V. Artemyev, Yangyang Shen, and Vassilis Angelopoulos. 2024. “The Key Role of Magnetic Curvature Scattering in Energetic Electron Precipitation During Substorms.” </a:t>
                </a:r>
                <a:r>
                  <a:rPr lang="en-US" sz="800" i="1" dirty="0"/>
                  <a:t>Geophysical Research Letters</a:t>
                </a:r>
                <a:r>
                  <a:rPr lang="en-US" sz="800" dirty="0"/>
                  <a:t> 51 (14): e2024GL109227. </a:t>
                </a:r>
                <a:r>
                  <a:rPr lang="en-US" sz="800" dirty="0">
                    <a:hlinkClick r:id="rId5"/>
                  </a:rPr>
                  <a:t>https://doi.org/10.1029/2024GL109227</a:t>
                </a:r>
                <a:r>
                  <a:rPr lang="en-US" sz="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FD86C1-BBE0-3C3C-543A-4D20F82FF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56" y="3734426"/>
                <a:ext cx="4054344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2F767A-149B-2A0F-0FD7-84F710A04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411" y="820588"/>
            <a:ext cx="4188481" cy="2589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9000" y="-149621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Magnetosphere-ionosphere coupling</a:t>
            </a:r>
          </a:p>
        </p:txBody>
      </p:sp>
      <p:pic>
        <p:nvPicPr>
          <p:cNvPr id="3" name="Picture 1" descr="https://ars.els-cdn.com/content/image/3-s2.0-B9780128207604000016-f01-06-9780128207604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530860"/>
            <a:ext cx="6096000" cy="46126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82EAC-7EFC-A277-6403-ABADE2AB71FA}"/>
              </a:ext>
            </a:extLst>
          </p:cNvPr>
          <p:cNvSpPr txBox="1"/>
          <p:nvPr/>
        </p:nvSpPr>
        <p:spPr>
          <a:xfrm>
            <a:off x="6227500" y="992107"/>
            <a:ext cx="2842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b="1" i="1"/>
              <a:t>Energetic electron precipitation (EEP) </a:t>
            </a:r>
          </a:p>
          <a:p>
            <a:pPr marL="0" lvl="0" indent="0">
              <a:buNone/>
            </a:pPr>
            <a:r>
              <a:rPr lang="en-US"/>
              <a:t>couples the magnetosphere and ionosphere by creating ionization and controlling high‑latitude conductances.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590B-623A-0BF9-0E68-289815EF5D46}"/>
              </a:ext>
            </a:extLst>
          </p:cNvPr>
          <p:cNvSpPr txBox="1"/>
          <p:nvPr/>
        </p:nvSpPr>
        <p:spPr>
          <a:xfrm>
            <a:off x="6317125" y="3728086"/>
            <a:ext cx="2753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Characterizing spectral distributions of auroral particles is important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s/pictures/OP-20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11399"/>
            <a:ext cx="4532102" cy="45321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223DB-DED5-19F2-39FD-A986D8A141E9}"/>
              </a:ext>
            </a:extLst>
          </p:cNvPr>
          <p:cNvSpPr txBox="1"/>
          <p:nvPr/>
        </p:nvSpPr>
        <p:spPr>
          <a:xfrm>
            <a:off x="4611900" y="465296"/>
            <a:ext cx="4491977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“Large-scale models of the ionosphere </a:t>
            </a:r>
            <a:r>
              <a:rPr lang="en-US" sz="1400" dirty="0"/>
              <a:t>[e.g., </a:t>
            </a:r>
            <a:r>
              <a:rPr lang="en-US" sz="1400" dirty="0" err="1"/>
              <a:t>Quegan</a:t>
            </a:r>
            <a:r>
              <a:rPr lang="en-US" sz="1400" dirty="0"/>
              <a:t> et al., 1981; Schunk and </a:t>
            </a:r>
            <a:r>
              <a:rPr lang="en-US" sz="1400" dirty="0" err="1"/>
              <a:t>Szuszczewicz</a:t>
            </a:r>
            <a:r>
              <a:rPr lang="en-US" sz="1400" dirty="0"/>
              <a:t>, 1988; Daniell et al., 1995] </a:t>
            </a:r>
            <a:r>
              <a:rPr lang="en-US" dirty="0"/>
              <a:t>require accurate specification of the </a:t>
            </a:r>
            <a:r>
              <a:rPr lang="en-US" dirty="0">
                <a:solidFill>
                  <a:srgbClr val="C00000"/>
                </a:solidFill>
              </a:rPr>
              <a:t>ionization</a:t>
            </a:r>
            <a:r>
              <a:rPr lang="en-US" dirty="0"/>
              <a:t> due to auroral particles, while global </a:t>
            </a:r>
            <a:r>
              <a:rPr lang="en-US" dirty="0" err="1"/>
              <a:t>thermospheric</a:t>
            </a:r>
            <a:r>
              <a:rPr lang="en-US" dirty="0"/>
              <a:t> models </a:t>
            </a:r>
            <a:r>
              <a:rPr lang="en-US" sz="1400" dirty="0"/>
              <a:t>[e.g., Roble et al., 1982; Fuller-Rowell et al., 1984; Roble and Ridley, 1994; Ridley et al., 2006; Deng et al., 2013] </a:t>
            </a:r>
            <a:r>
              <a:rPr lang="en-US" dirty="0"/>
              <a:t>depend heavily on knowledge of the </a:t>
            </a:r>
            <a:r>
              <a:rPr lang="en-US" dirty="0">
                <a:solidFill>
                  <a:srgbClr val="C00000"/>
                </a:solidFill>
              </a:rPr>
              <a:t>ionospheric conductivity</a:t>
            </a:r>
            <a:r>
              <a:rPr lang="en-US" dirty="0"/>
              <a:t> for calculations of the neutral atmosphere response to ion drag and Joule heating.”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Empirical </a:t>
            </a:r>
            <a:r>
              <a:rPr lang="en-US" dirty="0">
                <a:solidFill>
                  <a:srgbClr val="C00000"/>
                </a:solidFill>
              </a:rPr>
              <a:t>ionization </a:t>
            </a:r>
            <a:r>
              <a:rPr lang="en-US" dirty="0"/>
              <a:t>and</a:t>
            </a:r>
            <a:r>
              <a:rPr lang="en-US" dirty="0">
                <a:solidFill>
                  <a:srgbClr val="C00000"/>
                </a:solidFill>
              </a:rPr>
              <a:t> conductance</a:t>
            </a:r>
            <a:r>
              <a:rPr lang="en-US" dirty="0"/>
              <a:t> models</a:t>
            </a:r>
          </a:p>
          <a:p>
            <a:r>
              <a:rPr lang="en-US" dirty="0"/>
              <a:t>(like Ovation Prime) often rely on Defense Meteorological Satellite Program (DMSP)</a:t>
            </a:r>
          </a:p>
          <a:p>
            <a:r>
              <a:rPr lang="en-US" dirty="0"/>
              <a:t>particle spectra as input.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7D5910-E3F6-E6F8-784C-5583DBF6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964" y="-114644"/>
            <a:ext cx="2378856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</a:t>
            </a:r>
            <a:r>
              <a:rPr lang="en-US" dirty="0"/>
              <a:t>I modeling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0530-E6BF-FAC7-7F27-DF8E8602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54911C5-4E81-B18E-1AF1-6599FD6B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964" y="-114644"/>
            <a:ext cx="2378856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</a:t>
            </a:r>
            <a:r>
              <a:rPr lang="en-US" dirty="0"/>
              <a:t>I modeling</a:t>
            </a:r>
            <a:endParaRPr dirty="0"/>
          </a:p>
        </p:txBody>
      </p:sp>
      <p:pic>
        <p:nvPicPr>
          <p:cNvPr id="3" name="Picture 2" descr="https://ars.els-cdn.com/content/image/3-s2.0-B9780128207604000041-f04-13-9780128207604.jpg">
            <a:extLst>
              <a:ext uri="{FF2B5EF4-FFF2-40B4-BE49-F238E27FC236}">
                <a16:creationId xmlns:a16="http://schemas.microsoft.com/office/drawing/2014/main" id="{6DDB60E0-A56C-B38F-46B2-FCE5ADF1713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17550"/>
            <a:ext cx="51054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5F688-26AF-6E91-5223-3149E6C75ED6}"/>
              </a:ext>
            </a:extLst>
          </p:cNvPr>
          <p:cNvSpPr txBox="1"/>
          <p:nvPr/>
        </p:nvSpPr>
        <p:spPr>
          <a:xfrm>
            <a:off x="-134620" y="4425950"/>
            <a:ext cx="5294984" cy="83219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Examples of </a:t>
            </a:r>
            <a:r>
              <a:rPr lang="en-US" dirty="0"/>
              <a:t>DMSP </a:t>
            </a:r>
            <a:r>
              <a:rPr dirty="0"/>
              <a:t>spectra in (top) diffuse and (bottom) discrete aurorae.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0455F-BB12-0E70-DCF8-CABAF19B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20" y="969786"/>
            <a:ext cx="2095528" cy="1673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B8BC0-5116-BD34-60B6-D2475831E6C6}"/>
              </a:ext>
            </a:extLst>
          </p:cNvPr>
          <p:cNvSpPr txBox="1"/>
          <p:nvPr/>
        </p:nvSpPr>
        <p:spPr>
          <a:xfrm>
            <a:off x="5105400" y="46456"/>
            <a:ext cx="4221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SSJ/4 particle detector </a:t>
            </a:r>
            <a:r>
              <a:rPr lang="en-US" sz="1400" dirty="0"/>
              <a:t>[Hardy et al., 1984]</a:t>
            </a:r>
            <a:r>
              <a:rPr lang="en-US" dirty="0"/>
              <a:t> measures the flux of precipitating ions and electrons from 30 eV to 30 keV.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ED42C-E54E-91C4-E734-A5893C42365F}"/>
              </a:ext>
            </a:extLst>
          </p:cNvPr>
          <p:cNvSpPr txBox="1"/>
          <p:nvPr/>
        </p:nvSpPr>
        <p:spPr>
          <a:xfrm>
            <a:off x="5105400" y="2652804"/>
            <a:ext cx="4221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“ The remaining limitations to OP-2013 include a limitation to 30 keV (extrapolated to about 50 keV)… the deeper penetration into the atmosphere of high energy particles has important consequences for upper atmosphere chemistry. </a:t>
            </a:r>
          </a:p>
          <a:p>
            <a:pPr lvl="0"/>
            <a:r>
              <a:rPr lang="en-US" dirty="0"/>
              <a:t>More detailed spectral information would also be quite useful for many modeling purposes.”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7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64" y="1063229"/>
            <a:ext cx="5797296" cy="339447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This work combines ELFIN precipitating electron measurements with DMSP spectra at close conjunction to extend the DMSP‑based precipitation picture toward higher energies</a:t>
            </a:r>
            <a:r>
              <a:rPr lang="en-US" dirty="0"/>
              <a:t> (60 keV to 6000 keV)</a:t>
            </a:r>
            <a:r>
              <a:rPr dirty="0"/>
              <a:t>.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dirty="0"/>
              <a:t>The goal is an empirical description of spectral parameters and integrated fluxes across MLT/MLAT and geomagnetic activity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9FE43-0643-D6F4-1835-DFF97EBC81B5}"/>
              </a:ext>
            </a:extLst>
          </p:cNvPr>
          <p:cNvSpPr txBox="1"/>
          <p:nvPr/>
        </p:nvSpPr>
        <p:spPr>
          <a:xfrm>
            <a:off x="2248435" y="4457701"/>
            <a:ext cx="565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(Differential) Flux as a function of (Energy; MLAT, MLT, AE)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5DDB12E3-E637-BCBD-32D2-96CDFC10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72" y="1592770"/>
            <a:ext cx="1957959" cy="195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08313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/>
              <a:t>Data and </a:t>
            </a:r>
            <a:r>
              <a:rPr sz="1800" dirty="0"/>
              <a:t>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44556-AF3C-89E7-B187-354B87D28F4D}"/>
              </a:ext>
            </a:extLst>
          </p:cNvPr>
          <p:cNvSpPr txBox="1"/>
          <p:nvPr/>
        </p:nvSpPr>
        <p:spPr>
          <a:xfrm>
            <a:off x="222401" y="1188325"/>
            <a:ext cx="24041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000"/>
              </a:spcBef>
            </a:pPr>
            <a:r>
              <a:rPr lang="en-US" sz="1400" b="1" dirty="0"/>
              <a:t>Conjunction selection</a:t>
            </a:r>
            <a:br>
              <a:rPr lang="en-US" sz="1400" b="1" dirty="0"/>
            </a:br>
            <a:endParaRPr lang="en-US" sz="1400" b="1" dirty="0"/>
          </a:p>
          <a:p>
            <a:pPr lvl="0"/>
            <a:r>
              <a:rPr lang="en-US" sz="1400" dirty="0"/>
              <a:t>We first identify continuous ELFIN intervals and, for each, search DMSP satellites </a:t>
            </a:r>
            <a:r>
              <a:rPr lang="en-US" sz="1400" dirty="0">
                <a:latin typeface="Courier"/>
              </a:rPr>
              <a:t>16:18</a:t>
            </a:r>
            <a:r>
              <a:rPr lang="en-US" sz="1400" dirty="0"/>
              <a:t> for spatial match. 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Use AACGM to convert coordinates into (MLT, MLAT)</a:t>
            </a:r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Matching proceeds in MLAT bins of 0.5°; within overlaps we require the mean MLT difference to be &lt; 1 hour.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05435" y="24432"/>
            <a:ext cx="5759984" cy="2886645"/>
          </a:xfrm>
        </p:spPr>
        <p:txBody>
          <a:bodyPr>
            <a:normAutofit/>
          </a:bodyPr>
          <a:lstStyle/>
          <a:p>
            <a:r>
              <a:rPr lang="en-US" sz="1400" dirty="0"/>
              <a:t>Categorized into three AE ranges: [0,100], [100,300], and [300,1600] </a:t>
            </a:r>
            <a:r>
              <a:rPr lang="en-US" sz="1400" dirty="0" err="1"/>
              <a:t>nT.</a:t>
            </a:r>
            <a:endParaRPr lang="en-US" sz="1400" dirty="0"/>
          </a:p>
          <a:p>
            <a:pPr lvl="0"/>
            <a:endParaRPr lang="en-US" sz="1400" dirty="0"/>
          </a:p>
        </p:txBody>
      </p:sp>
      <p:pic>
        <p:nvPicPr>
          <p:cNvPr id="3" name="Picture 1" descr="./figures/quicklook.png">
            <a:extLst>
              <a:ext uri="{FF2B5EF4-FFF2-40B4-BE49-F238E27FC236}">
                <a16:creationId xmlns:a16="http://schemas.microsoft.com/office/drawing/2014/main" id="{0711F3AE-BA51-FA11-C428-E005CADD68A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729056" y="397049"/>
            <a:ext cx="6368905" cy="47220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598EE-56A2-FA8E-D134-F6FDC2EA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53" y="276199"/>
            <a:ext cx="6473747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93" y="-51938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Spectral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1393" y="819600"/>
                <a:ext cx="2747532" cy="420960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1600" dirty="0"/>
                  <a:t>At each valid MLAT bin we jointly fit a two‑component spectrum to DMSP+ELFIN data. A low‑energy exponential cutoff power law (</a:t>
                </a:r>
                <a:r>
                  <a:rPr lang="en-US" sz="1600" dirty="0" err="1"/>
                  <a:t>ExpPow</a:t>
                </a:r>
                <a:r>
                  <a:rPr lang="en-US" sz="1600" dirty="0"/>
                  <a:t>) and a high‑energy kappa tail:</a:t>
                </a:r>
              </a:p>
              <a:p>
                <a:pPr marL="0" lvl="0" indent="0">
                  <a:buNone/>
                </a:pPr>
                <a:endParaRPr lang="en-US" sz="1600" dirty="0"/>
              </a:p>
              <a:p>
                <a:pPr marL="0" lvl="0" indent="0">
                  <a:buNone/>
                </a:pPr>
                <a:r>
                  <a:rPr lang="en-US" sz="1600" dirty="0"/>
                  <a:t>ExpPow 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ar-AE" sz="160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lvl="0" indent="0">
                  <a:buNone/>
                </a:pPr>
                <a:r>
                  <a:rPr lang="en-US" sz="1600" dirty="0"/>
                  <a:t>Kappa 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393" y="819600"/>
                <a:ext cx="2747532" cy="4209600"/>
              </a:xfrm>
              <a:blipFill>
                <a:blip r:embed="rId3"/>
                <a:stretch>
                  <a:fillRect l="-1382" t="-301" r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8632D3-4541-1C32-D49D-198BC53F59F2}"/>
              </a:ext>
            </a:extLst>
          </p:cNvPr>
          <p:cNvSpPr txBox="1"/>
          <p:nvPr/>
        </p:nvSpPr>
        <p:spPr>
          <a:xfrm>
            <a:off x="-5514735" y="4215253"/>
            <a:ext cx="31552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600" b="1" dirty="0"/>
              <a:t>Mechanism classification</a:t>
            </a:r>
          </a:p>
          <a:p>
            <a:pPr marL="0" lvl="0" indent="0">
              <a:buNone/>
            </a:pPr>
            <a:r>
              <a:rPr lang="en-US" sz="1600" dirty="0"/>
              <a:t>Using ELFIN spin‑resolved fluxes we form the ratio R = |</a:t>
            </a:r>
            <a:r>
              <a:rPr lang="en-US" sz="1600" dirty="0" err="1"/>
              <a:t>j_para</a:t>
            </a:r>
            <a:r>
              <a:rPr lang="en-US" sz="1600" dirty="0"/>
              <a:t> − </a:t>
            </a:r>
            <a:r>
              <a:rPr lang="en-US" sz="1600" dirty="0" err="1"/>
              <a:t>j_anti</a:t>
            </a:r>
            <a:r>
              <a:rPr lang="en-US" sz="1600" dirty="0"/>
              <a:t>|/</a:t>
            </a:r>
            <a:r>
              <a:rPr lang="en-US" sz="1600" dirty="0" err="1"/>
              <a:t>j_perp</a:t>
            </a:r>
            <a:r>
              <a:rPr lang="en-US" sz="1600" dirty="0"/>
              <a:t> to diagnose scattering. We classify each ELFIN MLAT bin as dominated by whistler‑mode waves or by field‑line curvature scattering (FLCS)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BCEF1-9ACB-54A4-4F66-3D2E003AD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894" y="0"/>
            <a:ext cx="6429375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11C0FA0-2164-0F2F-DC67-43BAE0C7F877}"/>
              </a:ext>
            </a:extLst>
          </p:cNvPr>
          <p:cNvSpPr txBox="1">
            <a:spLocks/>
          </p:cNvSpPr>
          <p:nvPr/>
        </p:nvSpPr>
        <p:spPr>
          <a:xfrm>
            <a:off x="0" y="-430557"/>
            <a:ext cx="3008313" cy="871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31473-B41F-3828-8968-2FC1B6AB6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5" y="0"/>
            <a:ext cx="63150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B46A-37DA-3538-68BD-382B5D3E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161BC-707C-4338-127D-5856951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3" y="-51938"/>
            <a:ext cx="3704795" cy="7091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Nonlinear fitting of two models is tricky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34871-A009-955E-A65D-37D40CADC71B}"/>
              </a:ext>
            </a:extLst>
          </p:cNvPr>
          <p:cNvSpPr txBox="1"/>
          <p:nvPr/>
        </p:nvSpPr>
        <p:spPr>
          <a:xfrm>
            <a:off x="-5514735" y="4215253"/>
            <a:ext cx="31552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600" b="1" dirty="0"/>
              <a:t>Mechanism classification</a:t>
            </a:r>
          </a:p>
          <a:p>
            <a:pPr marL="0" lvl="0" indent="0">
              <a:buNone/>
            </a:pPr>
            <a:r>
              <a:rPr lang="en-US" sz="1600" dirty="0"/>
              <a:t>Using ELFIN spin‑resolved fluxes we form the ratio R = |</a:t>
            </a:r>
            <a:r>
              <a:rPr lang="en-US" sz="1600" dirty="0" err="1"/>
              <a:t>j_para</a:t>
            </a:r>
            <a:r>
              <a:rPr lang="en-US" sz="1600" dirty="0"/>
              <a:t> − </a:t>
            </a:r>
            <a:r>
              <a:rPr lang="en-US" sz="1600" dirty="0" err="1"/>
              <a:t>j_anti</a:t>
            </a:r>
            <a:r>
              <a:rPr lang="en-US" sz="1600" dirty="0"/>
              <a:t>|/</a:t>
            </a:r>
            <a:r>
              <a:rPr lang="en-US" sz="1600" dirty="0" err="1"/>
              <a:t>j_perp</a:t>
            </a:r>
            <a:r>
              <a:rPr lang="en-US" sz="1600" dirty="0"/>
              <a:t> to diagnose scattering. We classify each ELFIN MLAT bin as dominated by whistler‑mode waves or by field‑line curvature scattering (FLCS)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BCD118-D82F-A1C9-67AF-07C07A593002}"/>
              </a:ext>
            </a:extLst>
          </p:cNvPr>
          <p:cNvSpPr txBox="1">
            <a:spLocks/>
          </p:cNvSpPr>
          <p:nvPr/>
        </p:nvSpPr>
        <p:spPr>
          <a:xfrm>
            <a:off x="0" y="-525358"/>
            <a:ext cx="3008313" cy="871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and Methods</a:t>
            </a:r>
          </a:p>
        </p:txBody>
      </p:sp>
      <p:pic>
        <p:nvPicPr>
          <p:cNvPr id="9" name="Picture 1" descr="figures/flux_with_fit_id=16_probe=a_t0=2020-07-04T22:00:00_t1=2020-07-04T22:30:00.pdf">
            <a:extLst>
              <a:ext uri="{FF2B5EF4-FFF2-40B4-BE49-F238E27FC236}">
                <a16:creationId xmlns:a16="http://schemas.microsoft.com/office/drawing/2014/main" id="{1142DD76-0C08-3E94-1546-6ECA7AA4575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04355" y="657224"/>
            <a:ext cx="4539645" cy="30308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1" descr="figures/flux_with_fit_id=17_probe=a_t0=2021-12-01T22:19:00_t1=2021-12-01T22:28:00.pdf">
            <a:extLst>
              <a:ext uri="{FF2B5EF4-FFF2-40B4-BE49-F238E27FC236}">
                <a16:creationId xmlns:a16="http://schemas.microsoft.com/office/drawing/2014/main" id="{C9F5783A-9AD3-0F39-74A0-8BE6393307D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19125"/>
            <a:ext cx="4539644" cy="30308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DB13-EB82-D9AA-A1FE-1FACE6D3BAE7}"/>
              </a:ext>
            </a:extLst>
          </p:cNvPr>
          <p:cNvSpPr txBox="1"/>
          <p:nvPr/>
        </p:nvSpPr>
        <p:spPr>
          <a:xfrm>
            <a:off x="-1864519" y="364335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Good example close </a:t>
            </a:r>
            <a:r>
              <a:rPr lang="en-US" dirty="0"/>
              <a:t>in </a:t>
            </a:r>
            <a:r>
              <a:rPr dirty="0"/>
              <a:t>MLT</a:t>
            </a:r>
            <a:r>
              <a:rPr lang="en-US" dirty="0"/>
              <a:t> and Time</a:t>
            </a:r>
            <a:endParaRPr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AF288BA-FECE-CF36-68B0-76474281561A}"/>
              </a:ext>
            </a:extLst>
          </p:cNvPr>
          <p:cNvSpPr txBox="1"/>
          <p:nvPr/>
        </p:nvSpPr>
        <p:spPr>
          <a:xfrm>
            <a:off x="2659365" y="364335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E</a:t>
            </a:r>
            <a:r>
              <a:rPr dirty="0"/>
              <a:t>xample with </a:t>
            </a:r>
            <a:r>
              <a:rPr lang="en-US" dirty="0"/>
              <a:t>not enough data points</a:t>
            </a:r>
            <a:endParaRPr dirty="0"/>
          </a:p>
        </p:txBody>
      </p:sp>
      <p:pic>
        <p:nvPicPr>
          <p:cNvPr id="13" name="Picture 1" descr="figures/flux_with_fit_id=17_probe=a_t0=2021-04-12T01:33:00_t1=2021-04-12T01:42:00.pdf">
            <a:extLst>
              <a:ext uri="{FF2B5EF4-FFF2-40B4-BE49-F238E27FC236}">
                <a16:creationId xmlns:a16="http://schemas.microsoft.com/office/drawing/2014/main" id="{F84B2E96-2CB4-FF6E-F3BD-62923BC2E10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t="68282"/>
          <a:stretch>
            <a:fillRect/>
          </a:stretch>
        </p:blipFill>
        <p:spPr bwMode="auto">
          <a:xfrm>
            <a:off x="776751" y="3999150"/>
            <a:ext cx="5338485" cy="11305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A3FA04D8-FF6B-0C55-99B5-6441647C4004}"/>
              </a:ext>
            </a:extLst>
          </p:cNvPr>
          <p:cNvSpPr txBox="1"/>
          <p:nvPr/>
        </p:nvSpPr>
        <p:spPr>
          <a:xfrm>
            <a:off x="5984731" y="4191704"/>
            <a:ext cx="2771775" cy="85641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E</a:t>
            </a:r>
            <a:r>
              <a:rPr dirty="0"/>
              <a:t>xample with parameters changing rapidly over MLAT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E6F8D-FE1A-17FE-EF47-CDD3D5EB5F98}"/>
              </a:ext>
            </a:extLst>
          </p:cNvPr>
          <p:cNvSpPr txBox="1"/>
          <p:nvPr/>
        </p:nvSpPr>
        <p:spPr>
          <a:xfrm>
            <a:off x="4604355" y="132370"/>
            <a:ext cx="3768852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Interpolation</a:t>
            </a:r>
            <a:r>
              <a:rPr lang="en-US" dirty="0"/>
              <a:t> is more or less than fine.</a:t>
            </a:r>
          </a:p>
        </p:txBody>
      </p:sp>
    </p:spTree>
    <p:extLst>
      <p:ext uri="{BB962C8B-B14F-4D97-AF65-F5344CB8AC3E}">
        <p14:creationId xmlns:p14="http://schemas.microsoft.com/office/powerpoint/2010/main" val="27218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77202"/>
            <a:ext cx="3008313" cy="5274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319" y="1043956"/>
            <a:ext cx="5150384" cy="3518297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400" b="1" dirty="0"/>
              <a:t>4000 Conjunctions with 35000 spectra fitting </a:t>
            </a:r>
            <a:r>
              <a:rPr sz="1400" dirty="0"/>
              <a:t>by MLT/MLAT and AE</a:t>
            </a:r>
          </a:p>
        </p:txBody>
      </p:sp>
      <p:pic>
        <p:nvPicPr>
          <p:cNvPr id="3" name="Picture 1" descr="./figures/n_mlt_mla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277" y="1608264"/>
            <a:ext cx="9045446" cy="272263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1307</Words>
  <Application>Microsoft Macintosh PowerPoint</Application>
  <PresentationFormat>On-screen Show (16:9)</PresentationFormat>
  <Paragraphs>100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Cambria Math</vt:lpstr>
      <vt:lpstr>Courier</vt:lpstr>
      <vt:lpstr>Symbol</vt:lpstr>
      <vt:lpstr>Office Theme</vt:lpstr>
      <vt:lpstr>Peculiarities of precipitating electron spectra : DMPS &amp; ELFIN combined dataset</vt:lpstr>
      <vt:lpstr>Magnetosphere-ionosphere coupling</vt:lpstr>
      <vt:lpstr>MI modeling</vt:lpstr>
      <vt:lpstr>MI modeling</vt:lpstr>
      <vt:lpstr>Motivation</vt:lpstr>
      <vt:lpstr>Data and Methods</vt:lpstr>
      <vt:lpstr>Spectral modeling</vt:lpstr>
      <vt:lpstr>Nonlinear fitting of two models is tricky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Pecularities of precipitating electron spectra : DMPS &amp; ELFIN combined dataset</dc:title>
  <dc:creator/>
  <cp:keywords/>
  <cp:lastModifiedBy>Zijin Zhang</cp:lastModifiedBy>
  <cp:revision>92</cp:revision>
  <dcterms:created xsi:type="dcterms:W3CDTF">2025-10-15T16:34:55Z</dcterms:created>
  <dcterms:modified xsi:type="dcterms:W3CDTF">2025-12-27T19:38:02Z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